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4630400" cy="8229600"/>
  <p:notesSz cx="8229600" cy="14630400"/>
  <p:embeddedFontLst>
    <p:embeddedFont>
      <p:font typeface="Poppins" panose="020B0604020202020204" charset="0"/>
      <p:regular r:id="rId26"/>
      <p:bold r:id="rId27"/>
      <p:italic r:id="rId28"/>
    </p:embeddedFont>
    <p:embeddedFont>
      <p:font typeface="Anton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Arial Unicode MS" panose="020B0604020202020204" pitchFamily="34" charset="-128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60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-84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D0DE-5DCC-47E8-B038-699628E891CC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47D8B-3AFA-4B9E-B5F9-5E41D49E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1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4DD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F1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6337"/>
            <a:ext cx="6258520" cy="202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THE EPIDEMIC OF INFLUENCE: UNDERSTANDING DRUG &amp; NICOTINE DEPENDENCY</a:t>
            </a:r>
            <a:endParaRPr lang="en-US" sz="4200" dirty="0">
              <a:latin typeface="Ant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11974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3950613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4734335"/>
            <a:ext cx="6258520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presented by: 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93790" y="5307806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 err="1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Farham</a:t>
            </a:r>
            <a:r>
              <a:rPr lang="en-US" sz="165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Ahmad-BSDSF24A012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5846445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Muhammad Shahab-BSDSF24A032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6334520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Umar Shafiq-BSDSF24A050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3790" y="6877542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Husnain Raza-BSDSF24A029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834" y="1203365"/>
            <a:ext cx="3892153" cy="434232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85710" y="5788104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864"/>
            <a:ext cx="702671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Peer Pressure to use drugs/nicotine</a:t>
            </a:r>
            <a:endParaRPr lang="en-US" sz="3750" dirty="0">
              <a:latin typeface="Ant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18523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Sample size: 203</a:t>
            </a:r>
            <a:endParaRPr lang="en-US" sz="3000" dirty="0">
              <a:latin typeface="Anton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28969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X = 23+39 = 62 (who felt pressure)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281487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 = 203 (size)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82993" y="3629263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proportion : x/n</a:t>
            </a:r>
            <a:endParaRPr lang="en-US" sz="3000" dirty="0">
              <a:latin typeface="Anton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3340060"/>
            <a:ext cx="22860" cy="1060371"/>
          </a:xfrm>
          <a:prstGeom prst="rect">
            <a:avLst/>
          </a:prstGeom>
          <a:solidFill>
            <a:srgbClr val="F4956F"/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4689634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Conclusion</a:t>
            </a:r>
            <a:r>
              <a:rPr lang="en-US" sz="3000" b="1" dirty="0">
                <a:solidFill>
                  <a:srgbClr val="294069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:</a:t>
            </a:r>
            <a:endParaRPr lang="en-US" sz="3000" dirty="0"/>
          </a:p>
        </p:txBody>
      </p:sp>
      <p:sp>
        <p:nvSpPr>
          <p:cNvPr id="9" name="Text 7"/>
          <p:cNvSpPr/>
          <p:nvPr/>
        </p:nvSpPr>
        <p:spPr>
          <a:xfrm>
            <a:off x="1082993" y="5677614"/>
            <a:ext cx="1275361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Approximately 30.5% of the respondents reported experiencing peer pressure to use drugs or nicotine products.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93790" y="5460802"/>
            <a:ext cx="22860" cy="741998"/>
          </a:xfrm>
          <a:prstGeom prst="rect">
            <a:avLst/>
          </a:prstGeom>
          <a:solidFill>
            <a:srgbClr val="F4956F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419612"/>
            <a:ext cx="1060371" cy="1183005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523"/>
            <a:ext cx="9131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Hypothesis no: 02 Nicotine Among Youth</a:t>
            </a:r>
            <a:endParaRPr lang="en-US" sz="4450" dirty="0">
              <a:latin typeface="Anton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13930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2155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06525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Response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06525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Frequency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06525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Score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57186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271557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very common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271557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75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271557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5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22218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36589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somewhat common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36589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36589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87250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01621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neutral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01621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26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01621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52282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466653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Rare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466653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24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466653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173147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531685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Not at all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531685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18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531685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175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6403586"/>
            <a:ext cx="963090" cy="1074492"/>
          </a:xfrm>
          <a:prstGeom prst="rect">
            <a:avLst/>
          </a:prstGeom>
        </p:spPr>
      </p:pic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727472"/>
            <a:ext cx="26519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Null and Alternative Hypothesis:</a:t>
            </a:r>
            <a:endParaRPr lang="en-US" sz="3200" dirty="0">
              <a:latin typeface="Ant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8784" y="1127284"/>
            <a:ext cx="63968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</a:t>
            </a:r>
            <a:r>
              <a:rPr lang="en-US" sz="10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</a:t>
            </a: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: </a:t>
            </a:r>
            <a:r>
              <a:rPr lang="en-US" sz="1600" dirty="0"/>
              <a:t>μ</a:t>
            </a: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= 3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(Neutral opinion)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48784" y="1398270"/>
            <a:ext cx="63968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</a:t>
            </a:r>
            <a:r>
              <a:rPr lang="en-US" sz="11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:  </a:t>
            </a:r>
            <a:r>
              <a:rPr lang="en-US" sz="1600" dirty="0"/>
              <a:t>μ </a:t>
            </a: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&gt; 3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(Vape use is perceived as common)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48784" y="1759744"/>
            <a:ext cx="208597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Calculation 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48784" y="2159556"/>
            <a:ext cx="63968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Sample Mean (</a:t>
            </a:r>
            <a:r>
              <a:rPr lang="en-US" sz="1600" dirty="0"/>
              <a:t>x̄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) = 3.73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8784" y="2507099"/>
            <a:ext cx="63968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Sample Standard Deviation (s) = 1.31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8784" y="2854643"/>
            <a:ext cx="63968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Sample Size (n) = 203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8784" y="3202186"/>
            <a:ext cx="63968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 = 7.94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8784" y="3549729"/>
            <a:ext cx="63968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</a:t>
            </a:r>
            <a:r>
              <a:rPr lang="en-US" sz="12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</a:t>
            </a: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= 1.652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48784" y="3897273"/>
            <a:ext cx="63968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 &gt; t</a:t>
            </a:r>
            <a:r>
              <a:rPr lang="en-US" sz="12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</a:t>
            </a:r>
            <a:endParaRPr lang="en-US" sz="1200" i="1" dirty="0"/>
          </a:p>
        </p:txBody>
      </p:sp>
      <p:sp>
        <p:nvSpPr>
          <p:cNvPr id="12" name="Text 10"/>
          <p:cNvSpPr/>
          <p:nvPr/>
        </p:nvSpPr>
        <p:spPr>
          <a:xfrm>
            <a:off x="748784" y="4285494"/>
            <a:ext cx="63968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CI = 3.55 &lt; </a:t>
            </a:r>
            <a:r>
              <a:rPr lang="en-US" sz="1600" dirty="0"/>
              <a:t>μ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&lt; 3.91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48784" y="4606290"/>
            <a:ext cx="208597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Conclusion:</a:t>
            </a:r>
            <a:endParaRPr lang="en-US" sz="2000" dirty="0">
              <a:latin typeface="Anton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48784" y="5006102"/>
            <a:ext cx="6396871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 reject the null hypothesis because the calculated t-value is greater than the critical t-value.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48784" y="5576054"/>
            <a:ext cx="6396871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indicates that vape use is perceived as significantly more common than neutral among young people in the sample.</a:t>
            </a:r>
            <a:endParaRPr lang="en-US" sz="16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800" y="684728"/>
            <a:ext cx="5822234" cy="7467642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84" y="6787753"/>
            <a:ext cx="764858" cy="853321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560" y="526852"/>
            <a:ext cx="3616523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Hypothesis no 03: Regulation</a:t>
            </a:r>
            <a:endParaRPr lang="en-US" sz="2800" dirty="0">
              <a:latin typeface="Ant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0560" y="1102638"/>
            <a:ext cx="249066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Support</a:t>
            </a:r>
            <a:endParaRPr lang="en-US" sz="2800" dirty="0">
              <a:latin typeface="Anton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0560" y="1600676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H₀: 60% support regulation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70560" y="1843445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H₁: More than 60% support regulation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0560" y="2182654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Calculation: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70560" y="2521863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₀ :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 = 0.6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0560" y="2861072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H₁: p &gt; 0.6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70560" y="3200281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Total responses = 203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0560" y="3539490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Support regulation = 105 (complete ban) + 68 (harder access for young people) = 173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0560" y="3878699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Sample proportion </a:t>
            </a:r>
            <a:r>
              <a:rPr lang="en-US" sz="2000" dirty="0"/>
              <a:t>(</a:t>
            </a:r>
            <a:r>
              <a:rPr lang="en-US" sz="2000" b="1" dirty="0"/>
              <a:t>p</a:t>
            </a:r>
            <a:r>
              <a:rPr lang="en-US" sz="2000" dirty="0"/>
              <a:t>̂</a:t>
            </a:r>
            <a:r>
              <a:rPr lang="en-US" sz="2000" dirty="0" smtClean="0"/>
              <a:t>)</a:t>
            </a:r>
            <a:r>
              <a:rPr lang="en-US" sz="20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173 / 203 ≈ 0.8522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70560" y="4217908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Standard error = 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[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p(1 - p) / n] 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     [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0.6 * 0.4 / 203] ≈ 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[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0.24 / 203] ≈ 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 0.001183    ≈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0.0344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0560" y="4557117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 = (</a:t>
            </a:r>
            <a:r>
              <a:rPr lang="en-US" dirty="0"/>
              <a:t>p̂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- p) / Standard error = (0.8522 - 0.6) / 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0.0344   ≈  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0.2522 / 0.0344 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≈   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7.33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0560" y="4896326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Zₐ = 1.645 (for α = 0.05, one-tailed test)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0560" y="5235535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 &gt; Zₐ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70560" y="5574744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CI = </a:t>
            </a:r>
            <a:r>
              <a:rPr lang="en-US" sz="2000" dirty="0"/>
              <a:t>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± Zₐ * Standard error = 0.8522 ± 1.645 * 0.0344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70560" y="5913953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0.8522 ± 0.0566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0560" y="6253163"/>
            <a:ext cx="13289280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0.7956 &lt; p &lt; 0.9088</a:t>
            </a:r>
            <a:endParaRPr lang="en-US" sz="16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6592372"/>
            <a:ext cx="996196" cy="1111329"/>
          </a:xfrm>
          <a:prstGeom prst="rect">
            <a:avLst/>
          </a:prstGeom>
        </p:spPr>
      </p:pic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749" y="4116968"/>
            <a:ext cx="1353598" cy="300132"/>
          </a:xfrm>
          <a:prstGeom prst="rect">
            <a:avLst/>
          </a:prstGeom>
        </p:spPr>
      </p:pic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270" y="4132746"/>
            <a:ext cx="1781449" cy="300132"/>
          </a:xfrm>
          <a:prstGeom prst="rect">
            <a:avLst/>
          </a:prstGeom>
        </p:spPr>
      </p:pic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105" y="4132746"/>
            <a:ext cx="1353598" cy="300132"/>
          </a:xfrm>
          <a:prstGeom prst="rect">
            <a:avLst/>
          </a:prstGeom>
        </p:spPr>
      </p:pic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599" y="4132746"/>
            <a:ext cx="1175273" cy="300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15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Conclusion:</a:t>
            </a:r>
            <a:endParaRPr lang="en-US" sz="4450" dirty="0">
              <a:latin typeface="Ant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33951" y="433304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 reject the null hypothesis because the calculated Z-value (7.28) is greater than the critical Z-value (1.645). This indicates that more than 60% of respondents support stricter regulation of nicotine/vape products.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77891"/>
            <a:ext cx="30480" cy="1236107"/>
          </a:xfrm>
          <a:prstGeom prst="rect">
            <a:avLst/>
          </a:prstGeom>
          <a:solidFill>
            <a:srgbClr val="F4956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70" y="6729573"/>
            <a:ext cx="908586" cy="1013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3899535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Graphical representation:</a:t>
            </a:r>
            <a:endParaRPr lang="en-US" sz="3000" dirty="0">
              <a:latin typeface="Anton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8" y="1474827"/>
            <a:ext cx="11101149" cy="621661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8311"/>
            <a:ext cx="12184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SELLING OF NICOTINE /DRUGS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IN YOUR SCHOOL/COMMUNITY</a:t>
            </a:r>
            <a:endParaRPr lang="en-US" sz="4450" dirty="0">
              <a:latin typeface="Ant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443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Yes, frequently: 56 / 203 ≈ 27.59%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865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Yes, occasionally: 59 / 203 ≈ 29.06%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28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No, never: 88 / 203 ≈ 43.35%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69112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breakdown indicates that nearly 56.45%(115/203) have some exposure to sales (frequent or occasional), with a slight majority never witnessing it (43.55%). This could suggest a need for targeted interventions in schools or online platforms, though no formal statistical test is applied here beyond descriptive statistics.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6592372"/>
            <a:ext cx="996196" cy="1111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44" y="589895"/>
            <a:ext cx="10290810" cy="695110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" y="6592372"/>
            <a:ext cx="996196" cy="1111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277" y="548759"/>
            <a:ext cx="5395674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8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Hypothesis no 04: Nicotine product usage</a:t>
            </a:r>
            <a:endParaRPr lang="en-US" sz="2800" dirty="0">
              <a:latin typeface="Ant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96277" y="1211342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H₀: 40% or fewer have tried nicotine products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96277" y="1463397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H₁: More than 40% have tried nicotine products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96277" y="1864162"/>
            <a:ext cx="193964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Calculation:</a:t>
            </a:r>
            <a:endParaRPr lang="en-US" sz="2000" dirty="0">
              <a:latin typeface="Anton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96277" y="2300526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₀ :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 = 0.4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07812" y="2652713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₁ :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 &gt; 0.4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96277" y="3004899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Total responses = 25 + 27 + 45 + 106 = 203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6277" y="3357086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Tried nicotine products = 25 (yes regularly) + 27 (yes occasionally) + 45 (tried once or twice) = 97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96277" y="3709273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Sample proportion </a:t>
            </a:r>
            <a:r>
              <a:rPr lang="en-US" dirty="0"/>
              <a:t>(</a:t>
            </a:r>
            <a:r>
              <a:rPr lang="en-US" b="1" dirty="0"/>
              <a:t>p</a:t>
            </a:r>
            <a:r>
              <a:rPr lang="en-US" dirty="0"/>
              <a:t>̂)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97 / 203   </a:t>
            </a:r>
            <a:r>
              <a:rPr lang="en-US" sz="1600" dirty="0"/>
              <a:t>≈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0.4778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9422" y="4052904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Standard error </a:t>
            </a:r>
            <a:r>
              <a:rPr lang="en-US" sz="14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    </a:t>
            </a:r>
            <a:r>
              <a:rPr lang="en-US" sz="14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[p(1 - p) / n]  </a:t>
            </a: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 </a:t>
            </a: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</a:t>
            </a:r>
            <a:r>
              <a:rPr lang="en-US" sz="1400" i="1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[0.4 </a:t>
            </a:r>
            <a:r>
              <a:rPr lang="en-US" sz="14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* 0.6 / 203]     </a:t>
            </a: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≈ </a:t>
            </a:r>
            <a:r>
              <a:rPr lang="en-US" sz="14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 [0.24 / 203]      </a:t>
            </a:r>
            <a:r>
              <a:rPr lang="en-US" sz="14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≈  </a:t>
            </a:r>
            <a:r>
              <a:rPr lang="en-US" sz="1400" i="1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</a:t>
            </a:r>
            <a:r>
              <a:rPr lang="en-US" sz="14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[0.001183]</a:t>
            </a: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 ≈  0.0344</a:t>
            </a:r>
            <a:endParaRPr lang="en-US" sz="14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08" y="3974744"/>
            <a:ext cx="1353598" cy="300132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540" y="4010488"/>
            <a:ext cx="1591654" cy="264388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388" y="3974744"/>
            <a:ext cx="1239414" cy="29454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07812" y="4438393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 = </a:t>
            </a: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(</a:t>
            </a:r>
            <a:r>
              <a:rPr lang="en-US" sz="2000" dirty="0"/>
              <a:t>p</a:t>
            </a:r>
            <a:r>
              <a:rPr lang="en-US" sz="2000" dirty="0" smtClean="0"/>
              <a:t>̂</a:t>
            </a:r>
            <a:r>
              <a:rPr lang="en-US" sz="20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- p) / Standard error = (0.4778 - 0.4) / 0.0344    ≈  0.0778 / 0.0344      ≈  2.26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696277" y="4869240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 err="1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</a:t>
            </a:r>
            <a:r>
              <a:rPr lang="en-US" sz="1200" i="1" dirty="0" err="1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</a:t>
            </a:r>
            <a:r>
              <a:rPr lang="en-US" sz="1400" i="1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1.645 (for a = 0.05, one-tailed test</a:t>
            </a: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)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07812" y="5221427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 &gt; </a:t>
            </a:r>
            <a:r>
              <a:rPr lang="en-US" sz="1600" dirty="0" err="1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</a:t>
            </a:r>
            <a:r>
              <a:rPr lang="en-US" sz="1200" i="1" dirty="0" err="1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696277" y="5486167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CI =</a:t>
            </a:r>
            <a:r>
              <a:rPr lang="en-US" sz="16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b="1" dirty="0"/>
              <a:t>(p̂)</a:t>
            </a:r>
            <a:r>
              <a:rPr lang="en-US" sz="2400" b="1" dirty="0"/>
              <a:t> </a:t>
            </a:r>
            <a:r>
              <a:rPr lang="en-US" sz="1600" spc="-28" dirty="0">
                <a:solidFill>
                  <a:srgbClr val="29406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Garet"/>
              </a:rPr>
              <a:t>±</a:t>
            </a:r>
            <a:r>
              <a:rPr lang="en-US" sz="1600" spc="-28" dirty="0">
                <a:solidFill>
                  <a:srgbClr val="294069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cs typeface="Poppins" pitchFamily="34" charset="-120"/>
                <a:sym typeface="Garet"/>
              </a:rPr>
              <a:t>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</a:t>
            </a:r>
            <a:r>
              <a:rPr lang="en-US" sz="1600" i="1" dirty="0"/>
              <a:t>a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* Standard error = 0.4778 </a:t>
            </a:r>
            <a:r>
              <a:rPr lang="en-US" sz="1600" spc="-28" dirty="0">
                <a:solidFill>
                  <a:srgbClr val="29406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Garet"/>
              </a:rPr>
              <a:t>±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1.645 * 0.0344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696277" y="5822394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0.4778</a:t>
            </a:r>
            <a:r>
              <a:rPr lang="en-US" sz="1600" spc="-28" dirty="0">
                <a:solidFill>
                  <a:srgbClr val="294069"/>
                </a:solidFill>
                <a:latin typeface="Garet"/>
                <a:ea typeface="Poppins" pitchFamily="34" charset="-122"/>
                <a:cs typeface="Poppins" pitchFamily="34" charset="-120"/>
                <a:sym typeface="Garet"/>
              </a:rPr>
              <a:t> </a:t>
            </a:r>
            <a:r>
              <a:rPr lang="en-US" sz="1600" spc="-28" dirty="0" smtClean="0">
                <a:solidFill>
                  <a:srgbClr val="29406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Garet"/>
              </a:rPr>
              <a:t>±</a:t>
            </a:r>
            <a:r>
              <a:rPr lang="en-US" sz="1600" spc="-28" dirty="0" smtClean="0">
                <a:solidFill>
                  <a:srgbClr val="294069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0.0566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96277" y="6174581"/>
            <a:ext cx="1323784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= 0.4212 </a:t>
            </a: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&lt;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 </a:t>
            </a:r>
            <a:r>
              <a:rPr lang="en-US" sz="1600" i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&lt;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0.5344</a:t>
            </a:r>
            <a:endParaRPr lang="en-US" sz="16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2" y="6526768"/>
            <a:ext cx="1034415" cy="1154073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004" y="3974744"/>
            <a:ext cx="1168886" cy="284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597694"/>
            <a:ext cx="13109019" cy="73755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597694"/>
            <a:ext cx="13109019" cy="73755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7863"/>
            <a:ext cx="95154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Main reason for trying nicotine products?</a:t>
            </a:r>
            <a:endParaRPr lang="en-US" sz="4450" dirty="0">
              <a:latin typeface="Anton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1954"/>
            <a:ext cx="7876223" cy="441067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035" y="2301954"/>
            <a:ext cx="3912751" cy="467463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52" y="6519925"/>
            <a:ext cx="1439347" cy="1411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55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Distribution of Reported Challenges in Quitting Nicotine or Drug Use Among Respondents</a:t>
            </a:r>
            <a:endParaRPr lang="en-US" sz="4450" dirty="0">
              <a:latin typeface="Anton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8441"/>
            <a:ext cx="7604284" cy="42583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768441"/>
            <a:ext cx="4370546" cy="445031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84" y="6512897"/>
            <a:ext cx="1439347" cy="1411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2357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Conclusion:</a:t>
            </a:r>
            <a:endParaRPr lang="en-US" sz="3300" dirty="0">
              <a:latin typeface="Ant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34133"/>
            <a:ext cx="130428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statistical evidence strongly indicates a significant public concern regarding nicotine and drug use among the surveyed population. With over </a:t>
            </a:r>
            <a:r>
              <a:rPr lang="en-US" sz="16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85% supporting regulation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</a:t>
            </a:r>
            <a:r>
              <a:rPr lang="en-US" sz="16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56% observing sales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and </a:t>
            </a:r>
            <a:r>
              <a:rPr lang="en-US" sz="16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47% having personal experience with nicotine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there is a clear need for intervention to address accessibility, education, and support.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705814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Recommendations:</a:t>
            </a:r>
            <a:endParaRPr lang="en-US" sz="3300" dirty="0">
              <a:latin typeface="Anton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552111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Strict Regulations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883819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Educational Campaigns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4215527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6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Support Systems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4547235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600" b="1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Monitoring and Enforcement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6" y="3683913"/>
            <a:ext cx="2296597" cy="3591997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12" y="6526768"/>
            <a:ext cx="1034415" cy="1154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2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"Thank you for time"</a:t>
            </a:r>
            <a:endParaRPr lang="en-US" sz="4450" dirty="0">
              <a:latin typeface="Anton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178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and always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075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"Say no to drugs"</a:t>
            </a:r>
            <a:endParaRPr lang="en-US" sz="4450" dirty="0">
              <a:latin typeface="Anton" pitchFamily="2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1710571"/>
            <a:ext cx="6244709" cy="480833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2696"/>
            <a:ext cx="3612356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6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Age Group</a:t>
            </a:r>
            <a:endParaRPr lang="en-US" sz="3600" dirty="0">
              <a:latin typeface="Anton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1443395"/>
            <a:ext cx="5273993" cy="6010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9033" y="1425297"/>
            <a:ext cx="2889885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Note :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499033" y="1930837"/>
            <a:ext cx="6361033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With 77% of the participants falling within the 18–25 age bracket, the findings of this survey are largely reflective of young adult perspectives and behaviors.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33" y="2555796"/>
            <a:ext cx="3576161" cy="272188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6592372"/>
            <a:ext cx="996196" cy="1111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1" y="589895"/>
            <a:ext cx="13199148" cy="73755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" y="6592372"/>
            <a:ext cx="996196" cy="1111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597694"/>
            <a:ext cx="13109019" cy="73755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" y="6592372"/>
            <a:ext cx="996196" cy="1111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0377"/>
            <a:ext cx="619041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94069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Exposure to Drug/Nicotine Use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37552" y="1952387"/>
            <a:ext cx="408289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Sample size: 203</a:t>
            </a:r>
            <a:endParaRPr lang="en-US" sz="3200" dirty="0">
              <a:latin typeface="Anton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666762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X = 60 + 51 + 40 = 151 (who are exposed 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3177183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 = 203 (size)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687604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proportion : x/n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4218384"/>
            <a:ext cx="408289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Conclusion</a:t>
            </a:r>
            <a:r>
              <a:rPr lang="en-US" sz="3200" dirty="0">
                <a:solidFill>
                  <a:srgbClr val="294069"/>
                </a:solidFill>
                <a:latin typeface="Anton Bold" pitchFamily="34" charset="0"/>
                <a:ea typeface="Anton Bold" pitchFamily="34" charset="-122"/>
                <a:cs typeface="Anton Bold" pitchFamily="34" charset="-120"/>
              </a:rPr>
              <a:t>: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1099899" y="4958239"/>
            <a:ext cx="596634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data shows that 77% of participants are exposed to drugs/nicotine use.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93790" y="4958239"/>
            <a:ext cx="22860" cy="653415"/>
          </a:xfrm>
          <a:prstGeom prst="rect">
            <a:avLst/>
          </a:prstGeom>
          <a:solidFill>
            <a:srgbClr val="F4956F"/>
          </a:solidFill>
          <a:ln/>
        </p:spPr>
      </p:sp>
      <p:sp>
        <p:nvSpPr>
          <p:cNvPr id="10" name="Text 8"/>
          <p:cNvSpPr/>
          <p:nvPr/>
        </p:nvSpPr>
        <p:spPr>
          <a:xfrm>
            <a:off x="7940515" y="2411611"/>
            <a:ext cx="408289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Exposure to Drugs</a:t>
            </a:r>
            <a:endParaRPr lang="en-US" sz="3200" dirty="0">
              <a:latin typeface="Anton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2895" y="3256598"/>
            <a:ext cx="6272451" cy="2948940"/>
          </a:xfrm>
          <a:prstGeom prst="roundRect">
            <a:avLst>
              <a:gd name="adj" fmla="val 290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40515" y="3264218"/>
            <a:ext cx="625721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144588" y="339423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ANSWER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277003" y="339423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Frequency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940515" y="3850958"/>
            <a:ext cx="625721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144588" y="398097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yes, frequently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277003" y="398097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60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940515" y="4437698"/>
            <a:ext cx="625721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144588" y="456771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yes, occasionally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277003" y="456771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51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940515" y="5024438"/>
            <a:ext cx="625721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144588" y="515445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Rarely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277003" y="515445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40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940515" y="5611178"/>
            <a:ext cx="625721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144588" y="574119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No, Never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277003" y="5741195"/>
            <a:ext cx="271664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49</a:t>
            </a:r>
            <a:endParaRPr lang="en-US" sz="1600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0" y="6251461"/>
            <a:ext cx="960779" cy="1071835"/>
          </a:xfrm>
          <a:prstGeom prst="rect">
            <a:avLst/>
          </a:prstGeom>
        </p:spPr>
      </p:pic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  <p:sp>
        <p:nvSpPr>
          <p:cNvPr id="29" name="Text 0">
            <a:extLst>
              <a:ext uri="{FF2B5EF4-FFF2-40B4-BE49-F238E27FC236}">
                <a16:creationId xmlns="" xmlns:a16="http://schemas.microsoft.com/office/drawing/2014/main" id="{17D6A5C0-E9C8-4C49-CCEC-D47833159EEF}"/>
              </a:ext>
            </a:extLst>
          </p:cNvPr>
          <p:cNvSpPr/>
          <p:nvPr/>
        </p:nvSpPr>
        <p:spPr>
          <a:xfrm>
            <a:off x="793789" y="1110377"/>
            <a:ext cx="619041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Exposure to Drug/Nicotine Use</a:t>
            </a:r>
            <a:endParaRPr lang="en-US" sz="4000" b="1" dirty="0">
              <a:latin typeface="Anton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357342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Poppins" panose="00000500000000000000" pitchFamily="2" charset="0"/>
              </a:rPr>
              <a:t>RESULTS</a:t>
            </a:r>
            <a:endParaRPr lang="en-US" sz="3600" dirty="0">
              <a:latin typeface="Anton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78" y="1337190"/>
            <a:ext cx="8509159" cy="476511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6263045"/>
            <a:ext cx="1554361" cy="15245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032"/>
            <a:ext cx="7681793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Poppins" panose="00000500000000000000" pitchFamily="2" charset="0"/>
              </a:rPr>
              <a:t>Hypothesis no: 01 Have you ever felt peer pressure to use nicotine or drugs?</a:t>
            </a:r>
            <a:endParaRPr lang="en-US" sz="2300" dirty="0">
              <a:latin typeface="Anton" pitchFamily="2" charset="0"/>
              <a:cs typeface="Poppins" panose="000005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01666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H₀: 50% of students did not feel peer pressure.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58141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H₁: More than 50% of students did not feel peer pressure.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57210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Poppins" panose="00000500000000000000" pitchFamily="2" charset="0"/>
              </a:rPr>
              <a:t>Calculation :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93790" y="2949893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</a:t>
            </a:r>
            <a:r>
              <a:rPr lang="en-US" sz="1600" dirty="0" smtClean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₀ : </a:t>
            </a: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 = 0.5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3318272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H₁: p &gt; 0.5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3686651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 = 5.56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3790" y="4055031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Zₐ = 1.645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3790" y="4423410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 &gt; Zₐ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3790" y="4791789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CI = 0.630 &lt; p &lt; 0.759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93790" y="517493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Poppins" panose="00000500000000000000" pitchFamily="2" charset="0"/>
              </a:rPr>
              <a:t>Conclusion</a:t>
            </a:r>
            <a:r>
              <a:rPr lang="en-US" sz="20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:</a:t>
            </a:r>
            <a:endParaRPr lang="en-US" sz="2000" dirty="0">
              <a:latin typeface="Anton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5552718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 reject the null hypothesis because the calculated Z-value is greater than the critical Z-value.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93790" y="5921097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indicates that more than 50% of students did not feel peer pressure to use nicotine or drugs.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866727" y="2502991"/>
            <a:ext cx="4565213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Peer Pressure to use nicotine or drugs</a:t>
            </a:r>
            <a:endParaRPr lang="en-US" sz="2400" dirty="0">
              <a:latin typeface="Anton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866727" y="3059429"/>
            <a:ext cx="5001339" cy="1725930"/>
          </a:xfrm>
          <a:prstGeom prst="roundRect">
            <a:avLst>
              <a:gd name="adj" fmla="val 35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874347" y="3067049"/>
            <a:ext cx="4986099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021746" y="3163014"/>
            <a:ext cx="21944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ANSWER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10518606" y="3163014"/>
            <a:ext cx="21944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Frequency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874347" y="3494722"/>
            <a:ext cx="4986099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021746" y="3590686"/>
            <a:ext cx="21944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yes, often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10518606" y="3590686"/>
            <a:ext cx="21944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23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874347" y="3922394"/>
            <a:ext cx="4986099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021746" y="4018359"/>
            <a:ext cx="21944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yes, occasionally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10518606" y="4018359"/>
            <a:ext cx="21944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39</a:t>
            </a:r>
            <a:endParaRPr lang="en-US" sz="1150" dirty="0"/>
          </a:p>
        </p:txBody>
      </p:sp>
      <p:sp>
        <p:nvSpPr>
          <p:cNvPr id="26" name="Shape 24"/>
          <p:cNvSpPr/>
          <p:nvPr/>
        </p:nvSpPr>
        <p:spPr>
          <a:xfrm>
            <a:off x="7874347" y="4350067"/>
            <a:ext cx="4986099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021746" y="4446031"/>
            <a:ext cx="21944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no, never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10518606" y="4446031"/>
            <a:ext cx="21944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940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141</a:t>
            </a:r>
            <a:endParaRPr lang="en-US" sz="1150" dirty="0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455331"/>
            <a:ext cx="810816" cy="904518"/>
          </a:xfrm>
          <a:prstGeom prst="rect">
            <a:avLst/>
          </a:prstGeom>
        </p:spPr>
      </p:pic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949" y="428149"/>
            <a:ext cx="3308985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200" b="1" dirty="0">
                <a:solidFill>
                  <a:srgbClr val="294069"/>
                </a:solidFill>
                <a:latin typeface="Anton" pitchFamily="2" charset="0"/>
                <a:ea typeface="Anton Bold" pitchFamily="34" charset="-122"/>
                <a:cs typeface="Anton Bold" pitchFamily="34" charset="-120"/>
              </a:rPr>
              <a:t>RESULTS :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65" y="1106329"/>
            <a:ext cx="9496099" cy="531776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64" y="6345265"/>
            <a:ext cx="1439347" cy="141172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4100" y="228600"/>
            <a:ext cx="647700" cy="72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1056</Words>
  <Application>Microsoft Office PowerPoint</Application>
  <PresentationFormat>Custom</PresentationFormat>
  <Paragraphs>169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Anton Bold</vt:lpstr>
      <vt:lpstr>Poppins</vt:lpstr>
      <vt:lpstr>Garet</vt:lpstr>
      <vt:lpstr>Anton</vt:lpstr>
      <vt:lpstr>Calibri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 c</cp:lastModifiedBy>
  <cp:revision>20</cp:revision>
  <dcterms:created xsi:type="dcterms:W3CDTF">2025-06-10T19:47:52Z</dcterms:created>
  <dcterms:modified xsi:type="dcterms:W3CDTF">2025-06-11T11:14:55Z</dcterms:modified>
</cp:coreProperties>
</file>